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60" r:id="rId1"/>
  </p:sldMasterIdLst>
  <p:notesMasterIdLst>
    <p:notesMasterId r:id="rId30"/>
  </p:notesMasterIdLst>
  <p:handoutMasterIdLst>
    <p:handoutMasterId r:id="rId31"/>
  </p:handoutMasterIdLst>
  <p:sldIdLst>
    <p:sldId id="256" r:id="rId2"/>
    <p:sldId id="282" r:id="rId3"/>
    <p:sldId id="286" r:id="rId4"/>
    <p:sldId id="283" r:id="rId5"/>
    <p:sldId id="284" r:id="rId6"/>
    <p:sldId id="287" r:id="rId7"/>
    <p:sldId id="288" r:id="rId8"/>
    <p:sldId id="289" r:id="rId9"/>
    <p:sldId id="290" r:id="rId10"/>
    <p:sldId id="291" r:id="rId11"/>
    <p:sldId id="292" r:id="rId12"/>
    <p:sldId id="293" r:id="rId13"/>
    <p:sldId id="294" r:id="rId14"/>
    <p:sldId id="295" r:id="rId15"/>
    <p:sldId id="296" r:id="rId16"/>
    <p:sldId id="297" r:id="rId17"/>
    <p:sldId id="298" r:id="rId18"/>
    <p:sldId id="299" r:id="rId19"/>
    <p:sldId id="300" r:id="rId20"/>
    <p:sldId id="301" r:id="rId21"/>
    <p:sldId id="302" r:id="rId22"/>
    <p:sldId id="303" r:id="rId23"/>
    <p:sldId id="304" r:id="rId24"/>
    <p:sldId id="305" r:id="rId25"/>
    <p:sldId id="306" r:id="rId26"/>
    <p:sldId id="307" r:id="rId27"/>
    <p:sldId id="308" r:id="rId28"/>
    <p:sldId id="281" r:id="rId2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88" autoAdjust="0"/>
    <p:restoredTop sz="94671" autoAdjust="0"/>
  </p:normalViewPr>
  <p:slideViewPr>
    <p:cSldViewPr>
      <p:cViewPr varScale="1">
        <p:scale>
          <a:sx n="71" d="100"/>
          <a:sy n="71" d="100"/>
        </p:scale>
        <p:origin x="-1356" y="-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031DD8-C98C-4B33-80DB-046FD87B2216}" type="datetimeFigureOut">
              <a:rPr lang="en-US" smtClean="0"/>
              <a:t>7/9/2017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5DFC6E-3D76-4246-B003-164508E533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40063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45FA93-354C-42E5-ACD9-F5E3EE266979}" type="datetimeFigureOut">
              <a:rPr lang="en-US" smtClean="0"/>
              <a:t>7/9/2017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47677F-551D-4DF9-835A-346AD81DF0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6079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47677F-551D-4DF9-835A-346AD81DF02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8673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09601"/>
            <a:ext cx="7772400" cy="4267200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8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953000"/>
            <a:ext cx="6400800" cy="12192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7/9/2017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buFont typeface="Arial" pitchFamily="34" charset="0"/>
              <a:buChar char="•"/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371600"/>
            <a:ext cx="7772400" cy="2505075"/>
          </a:xfrm>
        </p:spPr>
        <p:txBody>
          <a:bodyPr anchor="b"/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kern="1200" dirty="0" smtClean="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068763"/>
            <a:ext cx="7772400" cy="1131887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4495800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695825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296728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65760" y="1600200"/>
            <a:ext cx="4041648" cy="452628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4040188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1600200"/>
            <a:ext cx="4041775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7/9/2017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457200" y="2212848"/>
            <a:ext cx="4041648" cy="391363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72584" y="2212848"/>
            <a:ext cx="4041648" cy="39131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7/9/2017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7/9/2017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07087" y="266700"/>
            <a:ext cx="3008313" cy="209550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>
                <a:effectLst>
                  <a:outerShdw blurRad="50800" dist="25400" dir="5400000" algn="t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137" y="273050"/>
            <a:ext cx="4995863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07087" y="2438400"/>
            <a:ext cx="3008313" cy="3687763"/>
          </a:xfr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6" y="228600"/>
            <a:ext cx="5711824" cy="89535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08126" y="1143000"/>
            <a:ext cx="6054724" cy="4541044"/>
          </a:xfrm>
          <a:ln w="76200">
            <a:solidFill>
              <a:schemeClr val="bg1"/>
            </a:solidFill>
          </a:ln>
          <a:effectLst>
            <a:outerShdw blurRad="88900" dist="50800" dir="5400000" algn="ctr" rotWithShape="0">
              <a:srgbClr val="000000">
                <a:alpha val="25000"/>
              </a:srgbClr>
            </a:outerShdw>
          </a:effectLst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6" y="5810250"/>
            <a:ext cx="5711824" cy="5334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363347" y="6356350"/>
            <a:ext cx="2085975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1D8BD707-D9CF-40AE-B4C6-C98DA3205C09}" type="datetimeFigureOut">
              <a:rPr lang="en-US" smtClean="0"/>
              <a:pPr/>
              <a:t>7/9/2017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9165" y="6356350"/>
            <a:ext cx="2847975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3278" y="6356350"/>
            <a:ext cx="561975" cy="365125"/>
          </a:xfrm>
          <a:prstGeom prst="rect">
            <a:avLst/>
          </a:prstGeom>
        </p:spPr>
        <p:txBody>
          <a:bodyPr vert="horz" lIns="27432" tIns="45720" rIns="4572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8457760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Oval 7"/>
          <p:cNvSpPr/>
          <p:nvPr/>
        </p:nvSpPr>
        <p:spPr>
          <a:xfrm>
            <a:off x="569119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txStyles>
    <p:titleStyle>
      <a:lvl1pPr algn="ctr" defTabSz="914400" rtl="0" eaLnBrk="1" latinLnBrk="0" hangingPunct="1">
        <a:lnSpc>
          <a:spcPts val="5800"/>
        </a:lnSpc>
        <a:spcBef>
          <a:spcPct val="0"/>
        </a:spcBef>
        <a:buNone/>
        <a:defRPr sz="5400" kern="1200">
          <a:solidFill>
            <a:schemeClr val="tx2"/>
          </a:solidFill>
          <a:effectLst>
            <a:outerShdw blurRad="63500" dist="38100" dir="5400000" algn="t" rotWithShape="0">
              <a:prstClr val="black">
                <a:alpha val="25000"/>
              </a:prstClr>
            </a:outerShdw>
          </a:effectLst>
          <a:latin typeface="+mn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ed-gate.com/products/dotnet-development/ants-memory-profiler/walkthrough" TargetMode="External"/><Relationship Id="rId2" Type="http://schemas.openxmlformats.org/officeDocument/2006/relationships/hyperlink" Target="http://www.red-gate.com/dynamic/products/dotnet-development/ants-performance-profiler/download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cumentation.red-gate.com/display/APP8/Worked+example+-+Profiling+an+ASP.NET+application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ANTS </a:t>
            </a:r>
            <a:r>
              <a:rPr lang="en-US" dirty="0" smtClean="0"/>
              <a:t>Profiler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Day 5 - Chapter </a:t>
            </a:r>
            <a:r>
              <a:rPr lang="en-US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077655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 smtClean="0"/>
              <a:t>ANTS </a:t>
            </a:r>
            <a:r>
              <a:rPr lang="en-US" sz="3800" dirty="0" smtClean="0"/>
              <a:t>Profiler</a:t>
            </a:r>
            <a:endParaRPr lang="en-US" sz="38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46237"/>
            <a:ext cx="8534400" cy="4525963"/>
          </a:xfrm>
        </p:spPr>
        <p:txBody>
          <a:bodyPr>
            <a:normAutofit/>
          </a:bodyPr>
          <a:lstStyle/>
          <a:p>
            <a:r>
              <a:rPr lang="en-US" sz="2000" b="1" dirty="0" smtClean="0"/>
              <a:t>Different view will help to drill down to root cause like Methods grid, Call tree, database calls</a:t>
            </a:r>
          </a:p>
          <a:p>
            <a:endParaRPr lang="en-US" sz="2000" b="1" dirty="0"/>
          </a:p>
          <a:p>
            <a:endParaRPr lang="en-US" sz="2000" b="1" dirty="0" smtClean="0"/>
          </a:p>
          <a:p>
            <a:endParaRPr lang="en-US" sz="2000" b="1" dirty="0"/>
          </a:p>
          <a:p>
            <a:endParaRPr lang="en-US" sz="2000" b="1" dirty="0" smtClean="0"/>
          </a:p>
          <a:p>
            <a:endParaRPr lang="en-US" sz="2000" b="1" dirty="0"/>
          </a:p>
          <a:p>
            <a:endParaRPr lang="en-US" sz="2000" b="1" dirty="0" smtClean="0"/>
          </a:p>
          <a:p>
            <a:endParaRPr lang="en-US" sz="2000" b="1" dirty="0"/>
          </a:p>
          <a:p>
            <a:endParaRPr lang="en-US" sz="2000" b="1" dirty="0"/>
          </a:p>
        </p:txBody>
      </p:sp>
      <p:pic>
        <p:nvPicPr>
          <p:cNvPr id="6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609600" y="2438400"/>
            <a:ext cx="784860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214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 smtClean="0"/>
              <a:t>ANTS </a:t>
            </a:r>
            <a:r>
              <a:rPr lang="en-US" sz="3800" dirty="0" smtClean="0"/>
              <a:t>Profiler</a:t>
            </a:r>
            <a:endParaRPr lang="en-US" sz="38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46237"/>
            <a:ext cx="8534400" cy="4525963"/>
          </a:xfrm>
        </p:spPr>
        <p:txBody>
          <a:bodyPr>
            <a:normAutofit/>
          </a:bodyPr>
          <a:lstStyle/>
          <a:p>
            <a:r>
              <a:rPr lang="en-US" sz="2000" b="1" dirty="0" smtClean="0"/>
              <a:t>It will show even SQL query or source code related to selected object</a:t>
            </a:r>
          </a:p>
          <a:p>
            <a:endParaRPr lang="en-US" sz="2000" b="1" dirty="0"/>
          </a:p>
          <a:p>
            <a:endParaRPr lang="en-US" sz="2000" b="1" dirty="0" smtClean="0"/>
          </a:p>
          <a:p>
            <a:endParaRPr lang="en-US" sz="2000" b="1" dirty="0"/>
          </a:p>
          <a:p>
            <a:endParaRPr lang="en-US" sz="2000" b="1" dirty="0" smtClean="0"/>
          </a:p>
          <a:p>
            <a:endParaRPr lang="en-US" sz="2000" b="1" dirty="0"/>
          </a:p>
          <a:p>
            <a:endParaRPr lang="en-US" sz="2000" b="1" dirty="0" smtClean="0"/>
          </a:p>
          <a:p>
            <a:endParaRPr lang="en-US" sz="2000" b="1" dirty="0"/>
          </a:p>
          <a:p>
            <a:endParaRPr lang="en-US" sz="2000" b="1" dirty="0"/>
          </a:p>
        </p:txBody>
      </p:sp>
      <p:pic>
        <p:nvPicPr>
          <p:cNvPr id="6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609600" y="2362200"/>
            <a:ext cx="7848600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214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 smtClean="0"/>
              <a:t>ANTS </a:t>
            </a:r>
            <a:r>
              <a:rPr lang="en-US" sz="3800" dirty="0" smtClean="0"/>
              <a:t>Profiler</a:t>
            </a:r>
            <a:endParaRPr lang="en-US" sz="38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46237"/>
            <a:ext cx="8534400" cy="4525963"/>
          </a:xfrm>
        </p:spPr>
        <p:txBody>
          <a:bodyPr>
            <a:normAutofit/>
          </a:bodyPr>
          <a:lstStyle/>
          <a:p>
            <a:r>
              <a:rPr lang="en-US" sz="2000" b="1" dirty="0" smtClean="0"/>
              <a:t>Session can be saved and analyzed later by opening it again</a:t>
            </a:r>
          </a:p>
          <a:p>
            <a:endParaRPr lang="en-US" sz="2000" b="1" dirty="0"/>
          </a:p>
          <a:p>
            <a:endParaRPr lang="en-US" sz="2000" b="1" dirty="0" smtClean="0"/>
          </a:p>
          <a:p>
            <a:endParaRPr lang="en-US" sz="2000" b="1" dirty="0"/>
          </a:p>
          <a:p>
            <a:endParaRPr lang="en-US" sz="2000" b="1" dirty="0" smtClean="0"/>
          </a:p>
          <a:p>
            <a:endParaRPr lang="en-US" sz="2000" b="1" dirty="0"/>
          </a:p>
          <a:p>
            <a:endParaRPr lang="en-US" sz="2000" b="1" dirty="0" smtClean="0"/>
          </a:p>
          <a:p>
            <a:endParaRPr lang="en-US" sz="2000" b="1" dirty="0"/>
          </a:p>
          <a:p>
            <a:endParaRPr lang="en-US" sz="2000" b="1" dirty="0"/>
          </a:p>
        </p:txBody>
      </p:sp>
      <p:pic>
        <p:nvPicPr>
          <p:cNvPr id="6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609600" y="2133600"/>
            <a:ext cx="784860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214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 smtClean="0"/>
              <a:t>ANTS </a:t>
            </a:r>
            <a:r>
              <a:rPr lang="en-US" sz="3800" dirty="0" smtClean="0"/>
              <a:t>Profiler</a:t>
            </a:r>
            <a:endParaRPr lang="en-US" sz="38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46237"/>
            <a:ext cx="8534400" cy="4525963"/>
          </a:xfrm>
        </p:spPr>
        <p:txBody>
          <a:bodyPr>
            <a:normAutofit/>
          </a:bodyPr>
          <a:lstStyle/>
          <a:p>
            <a:r>
              <a:rPr lang="en-US" sz="2000" b="1" dirty="0" smtClean="0"/>
              <a:t>ANTS profiler can also be attached to existing process</a:t>
            </a:r>
          </a:p>
          <a:p>
            <a:endParaRPr lang="en-US" sz="2000" b="1" dirty="0"/>
          </a:p>
          <a:p>
            <a:endParaRPr lang="en-US" sz="2000" b="1" dirty="0" smtClean="0"/>
          </a:p>
          <a:p>
            <a:endParaRPr lang="en-US" sz="2000" b="1" dirty="0"/>
          </a:p>
          <a:p>
            <a:endParaRPr lang="en-US" sz="2000" b="1" dirty="0" smtClean="0"/>
          </a:p>
          <a:p>
            <a:endParaRPr lang="en-US" sz="2000" b="1" dirty="0"/>
          </a:p>
          <a:p>
            <a:endParaRPr lang="en-US" sz="2000" b="1" dirty="0" smtClean="0"/>
          </a:p>
          <a:p>
            <a:endParaRPr lang="en-US" sz="2000" b="1" dirty="0"/>
          </a:p>
          <a:p>
            <a:endParaRPr lang="en-US" sz="2000" b="1" dirty="0"/>
          </a:p>
        </p:txBody>
      </p:sp>
      <p:pic>
        <p:nvPicPr>
          <p:cNvPr id="6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609600" y="2133600"/>
            <a:ext cx="7772400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455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 smtClean="0"/>
              <a:t>ANTS </a:t>
            </a:r>
            <a:r>
              <a:rPr lang="en-US" sz="3800" dirty="0" smtClean="0"/>
              <a:t>Profiler</a:t>
            </a:r>
            <a:endParaRPr lang="en-US" sz="38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46237"/>
            <a:ext cx="8534400" cy="4525963"/>
          </a:xfrm>
        </p:spPr>
        <p:txBody>
          <a:bodyPr>
            <a:normAutofit/>
          </a:bodyPr>
          <a:lstStyle/>
          <a:p>
            <a:r>
              <a:rPr lang="en-US" sz="2000" b="1" dirty="0" smtClean="0"/>
              <a:t>Profiling can be started for a IIS web application hosted locally</a:t>
            </a:r>
          </a:p>
          <a:p>
            <a:endParaRPr lang="en-US" sz="2000" b="1" dirty="0"/>
          </a:p>
          <a:p>
            <a:endParaRPr lang="en-US" sz="2000" b="1" dirty="0" smtClean="0"/>
          </a:p>
          <a:p>
            <a:endParaRPr lang="en-US" sz="2000" b="1" dirty="0"/>
          </a:p>
          <a:p>
            <a:endParaRPr lang="en-US" sz="2000" b="1" dirty="0" smtClean="0"/>
          </a:p>
          <a:p>
            <a:endParaRPr lang="en-US" sz="2000" b="1" dirty="0"/>
          </a:p>
          <a:p>
            <a:endParaRPr lang="en-US" sz="2000" b="1" dirty="0" smtClean="0"/>
          </a:p>
          <a:p>
            <a:endParaRPr lang="en-US" sz="2000" b="1" dirty="0"/>
          </a:p>
          <a:p>
            <a:endParaRPr lang="en-US" sz="2000" b="1" dirty="0"/>
          </a:p>
        </p:txBody>
      </p:sp>
      <p:pic>
        <p:nvPicPr>
          <p:cNvPr id="6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609600" y="2133600"/>
            <a:ext cx="777240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455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 smtClean="0"/>
              <a:t>ANTS </a:t>
            </a:r>
            <a:r>
              <a:rPr lang="en-US" sz="3800" dirty="0" smtClean="0"/>
              <a:t>Profiler</a:t>
            </a:r>
            <a:endParaRPr lang="en-US" sz="38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46237"/>
            <a:ext cx="8534400" cy="4525963"/>
          </a:xfrm>
        </p:spPr>
        <p:txBody>
          <a:bodyPr>
            <a:normAutofit/>
          </a:bodyPr>
          <a:lstStyle/>
          <a:p>
            <a:r>
              <a:rPr lang="en-US" sz="2000" b="1" dirty="0" smtClean="0"/>
              <a:t>Performance profile captured while accessing application</a:t>
            </a:r>
          </a:p>
          <a:p>
            <a:endParaRPr lang="en-US" sz="2000" b="1" dirty="0"/>
          </a:p>
          <a:p>
            <a:endParaRPr lang="en-US" sz="2000" b="1" dirty="0" smtClean="0"/>
          </a:p>
          <a:p>
            <a:endParaRPr lang="en-US" sz="2000" b="1" dirty="0"/>
          </a:p>
          <a:p>
            <a:endParaRPr lang="en-US" sz="2000" b="1" dirty="0" smtClean="0"/>
          </a:p>
          <a:p>
            <a:endParaRPr lang="en-US" sz="2000" b="1" dirty="0"/>
          </a:p>
          <a:p>
            <a:endParaRPr lang="en-US" sz="2000" b="1" dirty="0" smtClean="0"/>
          </a:p>
          <a:p>
            <a:endParaRPr lang="en-US" sz="2000" b="1" dirty="0"/>
          </a:p>
          <a:p>
            <a:endParaRPr lang="en-US" sz="2000" b="1" dirty="0"/>
          </a:p>
        </p:txBody>
      </p:sp>
      <p:pic>
        <p:nvPicPr>
          <p:cNvPr id="6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609600" y="2209800"/>
            <a:ext cx="784860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455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 smtClean="0"/>
              <a:t>ANTS </a:t>
            </a:r>
            <a:r>
              <a:rPr lang="en-US" sz="3800" dirty="0" smtClean="0"/>
              <a:t>Profiler</a:t>
            </a:r>
            <a:endParaRPr lang="en-US" sz="38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46237"/>
            <a:ext cx="8534400" cy="4525963"/>
          </a:xfrm>
        </p:spPr>
        <p:txBody>
          <a:bodyPr>
            <a:normAutofit/>
          </a:bodyPr>
          <a:lstStyle/>
          <a:p>
            <a:r>
              <a:rPr lang="en-US" sz="2000" b="1" dirty="0" smtClean="0"/>
              <a:t>One can edit the performance counters prior to starting a session</a:t>
            </a:r>
          </a:p>
          <a:p>
            <a:endParaRPr lang="en-US" sz="2000" b="1" dirty="0"/>
          </a:p>
          <a:p>
            <a:endParaRPr lang="en-US" sz="2000" b="1" dirty="0" smtClean="0"/>
          </a:p>
          <a:p>
            <a:endParaRPr lang="en-US" sz="2000" b="1" dirty="0"/>
          </a:p>
          <a:p>
            <a:endParaRPr lang="en-US" sz="2000" b="1" dirty="0" smtClean="0"/>
          </a:p>
          <a:p>
            <a:endParaRPr lang="en-US" sz="2000" b="1" dirty="0"/>
          </a:p>
          <a:p>
            <a:endParaRPr lang="en-US" sz="2000" b="1" dirty="0" smtClean="0"/>
          </a:p>
          <a:p>
            <a:endParaRPr lang="en-US" sz="2000" b="1" dirty="0"/>
          </a:p>
          <a:p>
            <a:endParaRPr lang="en-US" sz="2000" b="1" dirty="0"/>
          </a:p>
        </p:txBody>
      </p:sp>
      <p:pic>
        <p:nvPicPr>
          <p:cNvPr id="6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609600" y="2209800"/>
            <a:ext cx="784860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455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 smtClean="0"/>
              <a:t>ANTS </a:t>
            </a:r>
            <a:r>
              <a:rPr lang="en-US" sz="3800" dirty="0" smtClean="0"/>
              <a:t>Profiler</a:t>
            </a:r>
            <a:endParaRPr lang="en-US" sz="38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46237"/>
            <a:ext cx="8534400" cy="4525963"/>
          </a:xfrm>
        </p:spPr>
        <p:txBody>
          <a:bodyPr>
            <a:normAutofit/>
          </a:bodyPr>
          <a:lstStyle/>
          <a:p>
            <a:r>
              <a:rPr lang="en-US" sz="2000" b="1" dirty="0" smtClean="0"/>
              <a:t>One can edit the performance counters prior to starting a session</a:t>
            </a:r>
          </a:p>
          <a:p>
            <a:endParaRPr lang="en-US" sz="2000" b="1" dirty="0"/>
          </a:p>
          <a:p>
            <a:endParaRPr lang="en-US" sz="2000" b="1" dirty="0" smtClean="0"/>
          </a:p>
          <a:p>
            <a:endParaRPr lang="en-US" sz="2000" b="1" dirty="0"/>
          </a:p>
          <a:p>
            <a:endParaRPr lang="en-US" sz="2000" b="1" dirty="0" smtClean="0"/>
          </a:p>
          <a:p>
            <a:endParaRPr lang="en-US" sz="2000" b="1" dirty="0"/>
          </a:p>
          <a:p>
            <a:endParaRPr lang="en-US" sz="2000" b="1" dirty="0" smtClean="0"/>
          </a:p>
          <a:p>
            <a:endParaRPr lang="en-US" sz="2000" b="1" dirty="0"/>
          </a:p>
          <a:p>
            <a:endParaRPr lang="en-US" sz="2000" b="1" dirty="0"/>
          </a:p>
        </p:txBody>
      </p:sp>
      <p:pic>
        <p:nvPicPr>
          <p:cNvPr id="7" name="Picture 6"/>
          <p:cNvPicPr/>
          <p:nvPr/>
        </p:nvPicPr>
        <p:blipFill>
          <a:blip r:embed="rId2"/>
          <a:stretch>
            <a:fillRect/>
          </a:stretch>
        </p:blipFill>
        <p:spPr>
          <a:xfrm>
            <a:off x="533400" y="2209800"/>
            <a:ext cx="3048000" cy="2057400"/>
          </a:xfrm>
          <a:prstGeom prst="rect">
            <a:avLst/>
          </a:prstGeom>
        </p:spPr>
      </p:pic>
      <p:pic>
        <p:nvPicPr>
          <p:cNvPr id="8" name="Picture 7"/>
          <p:cNvPicPr/>
          <p:nvPr/>
        </p:nvPicPr>
        <p:blipFill>
          <a:blip r:embed="rId3"/>
          <a:stretch>
            <a:fillRect/>
          </a:stretch>
        </p:blipFill>
        <p:spPr>
          <a:xfrm>
            <a:off x="4038600" y="3406587"/>
            <a:ext cx="4953000" cy="3222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355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 smtClean="0"/>
              <a:t>ANTS </a:t>
            </a:r>
            <a:r>
              <a:rPr lang="en-US" sz="3800" dirty="0" smtClean="0"/>
              <a:t>Profiler</a:t>
            </a:r>
            <a:endParaRPr lang="en-US" sz="38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46237"/>
            <a:ext cx="8534400" cy="4525963"/>
          </a:xfrm>
        </p:spPr>
        <p:txBody>
          <a:bodyPr>
            <a:normAutofit/>
          </a:bodyPr>
          <a:lstStyle/>
          <a:p>
            <a:r>
              <a:rPr lang="en-US" sz="2000" b="1" dirty="0" smtClean="0"/>
              <a:t>Like Performance profiler, provide application and start Memory profiling</a:t>
            </a:r>
          </a:p>
          <a:p>
            <a:endParaRPr lang="en-US" sz="2000" b="1" dirty="0"/>
          </a:p>
          <a:p>
            <a:endParaRPr lang="en-US" sz="2000" b="1" dirty="0" smtClean="0"/>
          </a:p>
          <a:p>
            <a:endParaRPr lang="en-US" sz="2000" b="1" dirty="0"/>
          </a:p>
          <a:p>
            <a:endParaRPr lang="en-US" sz="2000" b="1" dirty="0" smtClean="0"/>
          </a:p>
          <a:p>
            <a:endParaRPr lang="en-US" sz="2000" b="1" dirty="0"/>
          </a:p>
          <a:p>
            <a:endParaRPr lang="en-US" sz="2000" b="1" dirty="0" smtClean="0"/>
          </a:p>
          <a:p>
            <a:endParaRPr lang="en-US" sz="2000" b="1" dirty="0"/>
          </a:p>
          <a:p>
            <a:endParaRPr lang="en-US" sz="2000" b="1" dirty="0"/>
          </a:p>
        </p:txBody>
      </p:sp>
      <p:pic>
        <p:nvPicPr>
          <p:cNvPr id="7" name="Picture 6"/>
          <p:cNvPicPr/>
          <p:nvPr/>
        </p:nvPicPr>
        <p:blipFill>
          <a:blip r:embed="rId2"/>
          <a:stretch>
            <a:fillRect/>
          </a:stretch>
        </p:blipFill>
        <p:spPr>
          <a:xfrm>
            <a:off x="762000" y="2438400"/>
            <a:ext cx="7696200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355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 smtClean="0"/>
              <a:t>ANTS </a:t>
            </a:r>
            <a:r>
              <a:rPr lang="en-US" sz="3800" dirty="0" smtClean="0"/>
              <a:t>Profiler</a:t>
            </a:r>
            <a:endParaRPr lang="en-US" sz="38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46237"/>
            <a:ext cx="8534400" cy="4525963"/>
          </a:xfrm>
        </p:spPr>
        <p:txBody>
          <a:bodyPr>
            <a:normAutofit/>
          </a:bodyPr>
          <a:lstStyle/>
          <a:p>
            <a:r>
              <a:rPr lang="en-US" sz="2000" b="1" dirty="0" smtClean="0"/>
              <a:t>Take snapshots for comparing heap memory usage</a:t>
            </a:r>
          </a:p>
          <a:p>
            <a:endParaRPr lang="en-US" sz="2000" b="1" dirty="0"/>
          </a:p>
          <a:p>
            <a:endParaRPr lang="en-US" sz="2000" b="1" dirty="0" smtClean="0"/>
          </a:p>
          <a:p>
            <a:endParaRPr lang="en-US" sz="2000" b="1" dirty="0"/>
          </a:p>
          <a:p>
            <a:endParaRPr lang="en-US" sz="2000" b="1" dirty="0" smtClean="0"/>
          </a:p>
          <a:p>
            <a:endParaRPr lang="en-US" sz="2000" b="1" dirty="0"/>
          </a:p>
          <a:p>
            <a:endParaRPr lang="en-US" sz="2000" b="1" dirty="0" smtClean="0"/>
          </a:p>
          <a:p>
            <a:endParaRPr lang="en-US" sz="2000" b="1" dirty="0"/>
          </a:p>
          <a:p>
            <a:endParaRPr lang="en-US" sz="2000" b="1" dirty="0"/>
          </a:p>
        </p:txBody>
      </p:sp>
      <p:pic>
        <p:nvPicPr>
          <p:cNvPr id="7" name="Picture 6"/>
          <p:cNvPicPr/>
          <p:nvPr/>
        </p:nvPicPr>
        <p:blipFill>
          <a:blip r:embed="rId2"/>
          <a:stretch>
            <a:fillRect/>
          </a:stretch>
        </p:blipFill>
        <p:spPr>
          <a:xfrm>
            <a:off x="685800" y="2209800"/>
            <a:ext cx="769620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355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 smtClean="0"/>
              <a:t>ANTS </a:t>
            </a:r>
            <a:r>
              <a:rPr lang="en-US" sz="3800" dirty="0" smtClean="0"/>
              <a:t>Profiler</a:t>
            </a:r>
            <a:endParaRPr lang="en-US" sz="38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46237"/>
            <a:ext cx="8534400" cy="4525963"/>
          </a:xfrm>
        </p:spPr>
        <p:txBody>
          <a:bodyPr>
            <a:normAutofit/>
          </a:bodyPr>
          <a:lstStyle/>
          <a:p>
            <a:r>
              <a:rPr lang="en-US" sz="2000" b="1" dirty="0" smtClean="0"/>
              <a:t>Trial version of ANTS profiler available for 14 days</a:t>
            </a:r>
            <a:endParaRPr lang="en-US" sz="2000" b="1" dirty="0" smtClean="0"/>
          </a:p>
          <a:p>
            <a:pPr lvl="1"/>
            <a:r>
              <a:rPr lang="en-US" sz="1200" b="1" dirty="0">
                <a:hlinkClick r:id="rId2"/>
              </a:rPr>
              <a:t>http://</a:t>
            </a:r>
            <a:r>
              <a:rPr lang="en-US" sz="1200" b="1" dirty="0" smtClean="0">
                <a:hlinkClick r:id="rId2"/>
              </a:rPr>
              <a:t>www.red-gate.com/dynamic/products/dotnet-development/ants-performance-profiler/download</a:t>
            </a:r>
            <a:endParaRPr lang="en-US" sz="1200" b="1" dirty="0" smtClean="0"/>
          </a:p>
          <a:p>
            <a:pPr lvl="1"/>
            <a:endParaRPr lang="en-US" sz="1200" b="1" dirty="0"/>
          </a:p>
          <a:p>
            <a:r>
              <a:rPr lang="en-US" sz="2000" b="1" dirty="0" smtClean="0"/>
              <a:t>It can be used for code, SQL, IO profiling</a:t>
            </a:r>
          </a:p>
          <a:p>
            <a:endParaRPr lang="en-US" sz="2000" b="1" dirty="0"/>
          </a:p>
          <a:p>
            <a:r>
              <a:rPr lang="en-US" sz="2000" b="1" dirty="0" smtClean="0"/>
              <a:t>Profiling examples</a:t>
            </a:r>
          </a:p>
          <a:p>
            <a:pPr lvl="1"/>
            <a:r>
              <a:rPr lang="en-US" sz="1200" b="1" dirty="0">
                <a:hlinkClick r:id="rId3"/>
              </a:rPr>
              <a:t>http://</a:t>
            </a:r>
            <a:r>
              <a:rPr lang="en-US" sz="1200" b="1" dirty="0" smtClean="0">
                <a:hlinkClick r:id="rId3"/>
              </a:rPr>
              <a:t>www.red-gate.com/products/dotnet-development/ants-memory-profiler/walkthrough</a:t>
            </a:r>
            <a:endParaRPr lang="en-US" sz="1200" b="1" dirty="0" smtClean="0"/>
          </a:p>
          <a:p>
            <a:pPr lvl="1"/>
            <a:r>
              <a:rPr lang="en-US" sz="1200" b="1" dirty="0">
                <a:hlinkClick r:id="rId4"/>
              </a:rPr>
              <a:t>https://documentation.red-gate.com/display/APP8/Worked+example+-+</a:t>
            </a:r>
            <a:r>
              <a:rPr lang="en-US" sz="1200" b="1" dirty="0" smtClean="0">
                <a:hlinkClick r:id="rId4"/>
              </a:rPr>
              <a:t>Profiling+an+ASP.NET+application</a:t>
            </a:r>
            <a:endParaRPr lang="en-US" sz="1200" b="1" dirty="0" smtClean="0"/>
          </a:p>
          <a:p>
            <a:pPr marL="457200" lvl="1" indent="0">
              <a:buNone/>
            </a:pPr>
            <a:endParaRPr lang="en-US" sz="1200" b="1" dirty="0" smtClean="0"/>
          </a:p>
          <a:p>
            <a:pPr marL="457200" lvl="1" indent="0">
              <a:buNone/>
            </a:pPr>
            <a:r>
              <a:rPr lang="en-US" sz="1200" b="1" dirty="0"/>
              <a:t>E:\VSTS </a:t>
            </a:r>
            <a:r>
              <a:rPr lang="en-US" sz="1200" b="1" dirty="0" smtClean="0"/>
              <a:t>Training\</a:t>
            </a:r>
            <a:r>
              <a:rPr lang="en-US" sz="1200" b="1" dirty="0" err="1" smtClean="0"/>
              <a:t>eurofins</a:t>
            </a:r>
            <a:r>
              <a:rPr lang="en-US" sz="1200" b="1" dirty="0" smtClean="0"/>
              <a:t>\</a:t>
            </a:r>
            <a:r>
              <a:rPr lang="en-US" sz="1200" b="1" dirty="0" err="1" smtClean="0"/>
              <a:t>Excercise</a:t>
            </a:r>
            <a:endParaRPr lang="en-US" sz="1200" b="1" dirty="0" smtClean="0"/>
          </a:p>
          <a:p>
            <a:pPr marL="457200" lvl="1" indent="0">
              <a:buNone/>
            </a:pPr>
            <a:endParaRPr lang="en-US" sz="1200" b="1" dirty="0" smtClean="0"/>
          </a:p>
          <a:p>
            <a:pPr marL="457200" lvl="1" indent="0">
              <a:buNone/>
            </a:pPr>
            <a:r>
              <a:rPr lang="en-US" sz="1200" b="1" dirty="0" smtClean="0"/>
              <a:t>Attach two </a:t>
            </a:r>
            <a:r>
              <a:rPr lang="en-US" sz="1200" b="1" dirty="0" smtClean="0"/>
              <a:t>databases in SQL administrator </a:t>
            </a:r>
            <a:r>
              <a:rPr lang="en-US" sz="1200" b="1" dirty="0"/>
              <a:t>located at </a:t>
            </a:r>
            <a:r>
              <a:rPr lang="en-US" sz="1200" b="1" dirty="0" smtClean="0"/>
              <a:t>..\NerdDinner_2.0\</a:t>
            </a:r>
            <a:r>
              <a:rPr lang="en-US" sz="1200" b="1" dirty="0" err="1" smtClean="0"/>
              <a:t>NerdDinner</a:t>
            </a:r>
            <a:r>
              <a:rPr lang="en-US" sz="1200" b="1" dirty="0" smtClean="0"/>
              <a:t>\</a:t>
            </a:r>
            <a:r>
              <a:rPr lang="en-US" sz="1200" b="1" dirty="0" err="1" smtClean="0"/>
              <a:t>App_Data</a:t>
            </a:r>
            <a:endParaRPr lang="en-US" sz="1200" b="1" dirty="0" smtClean="0"/>
          </a:p>
          <a:p>
            <a:pPr marL="457200" lvl="1" indent="0">
              <a:buNone/>
            </a:pPr>
            <a:r>
              <a:rPr lang="en-US" sz="1200" b="1" dirty="0" smtClean="0"/>
              <a:t>Update file with </a:t>
            </a:r>
            <a:r>
              <a:rPr lang="en-US" sz="1200" b="1" dirty="0"/>
              <a:t>server name: </a:t>
            </a:r>
            <a:r>
              <a:rPr lang="en-US" sz="1200" b="1" dirty="0" err="1"/>
              <a:t>ConnectionStrings.config</a:t>
            </a:r>
            <a:endParaRPr lang="en-US" sz="1200" b="1" dirty="0" smtClean="0"/>
          </a:p>
          <a:p>
            <a:r>
              <a:rPr lang="en-US" sz="2000" b="1" dirty="0" smtClean="0"/>
              <a:t>In case sample apple doesn’t work use other app</a:t>
            </a:r>
          </a:p>
          <a:p>
            <a:pPr lvl="1"/>
            <a:r>
              <a:rPr lang="en-US" sz="1200" b="1" dirty="0"/>
              <a:t>E:\VSTS Training\</a:t>
            </a:r>
            <a:r>
              <a:rPr lang="en-US" sz="1200" b="1" dirty="0" err="1"/>
              <a:t>SampleApp_Suj</a:t>
            </a:r>
            <a:endParaRPr lang="en-US" sz="1200" b="1" dirty="0"/>
          </a:p>
          <a:p>
            <a:endParaRPr lang="en-US" sz="2000" b="1" dirty="0" smtClean="0"/>
          </a:p>
          <a:p>
            <a:endParaRPr lang="en-US" sz="2000" b="1" dirty="0"/>
          </a:p>
          <a:p>
            <a:endParaRPr lang="en-US" sz="2000" b="1" dirty="0" smtClean="0"/>
          </a:p>
          <a:p>
            <a:endParaRPr lang="en-US" sz="2000" b="1" dirty="0"/>
          </a:p>
          <a:p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292519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 smtClean="0"/>
              <a:t>ANTS </a:t>
            </a:r>
            <a:r>
              <a:rPr lang="en-US" sz="3800" dirty="0" smtClean="0"/>
              <a:t>Profiler</a:t>
            </a:r>
            <a:endParaRPr lang="en-US" sz="38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46237"/>
            <a:ext cx="8534400" cy="4525963"/>
          </a:xfrm>
        </p:spPr>
        <p:txBody>
          <a:bodyPr>
            <a:normAutofit/>
          </a:bodyPr>
          <a:lstStyle/>
          <a:p>
            <a:r>
              <a:rPr lang="en-US" sz="2000" b="1" dirty="0" smtClean="0"/>
              <a:t>Summary report will provide Heap Memory statistics</a:t>
            </a:r>
          </a:p>
          <a:p>
            <a:endParaRPr lang="en-US" sz="2000" b="1" dirty="0"/>
          </a:p>
          <a:p>
            <a:endParaRPr lang="en-US" sz="2000" b="1" dirty="0" smtClean="0"/>
          </a:p>
          <a:p>
            <a:endParaRPr lang="en-US" sz="2000" b="1" dirty="0"/>
          </a:p>
          <a:p>
            <a:endParaRPr lang="en-US" sz="2000" b="1" dirty="0" smtClean="0"/>
          </a:p>
          <a:p>
            <a:endParaRPr lang="en-US" sz="2000" b="1" dirty="0"/>
          </a:p>
          <a:p>
            <a:endParaRPr lang="en-US" sz="2000" b="1" dirty="0" smtClean="0"/>
          </a:p>
          <a:p>
            <a:endParaRPr lang="en-US" sz="2000" b="1" dirty="0"/>
          </a:p>
          <a:p>
            <a:endParaRPr lang="en-US" sz="2000" b="1" dirty="0"/>
          </a:p>
        </p:txBody>
      </p:sp>
      <p:pic>
        <p:nvPicPr>
          <p:cNvPr id="7" name="Picture 6"/>
          <p:cNvPicPr/>
          <p:nvPr/>
        </p:nvPicPr>
        <p:blipFill>
          <a:blip r:embed="rId2"/>
          <a:stretch>
            <a:fillRect/>
          </a:stretch>
        </p:blipFill>
        <p:spPr>
          <a:xfrm>
            <a:off x="609600" y="2286000"/>
            <a:ext cx="7848600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355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 smtClean="0"/>
              <a:t>ANTS </a:t>
            </a:r>
            <a:r>
              <a:rPr lang="en-US" sz="3800" dirty="0" smtClean="0"/>
              <a:t>Profiler</a:t>
            </a:r>
            <a:endParaRPr lang="en-US" sz="38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46237"/>
            <a:ext cx="8534400" cy="4525963"/>
          </a:xfrm>
        </p:spPr>
        <p:txBody>
          <a:bodyPr>
            <a:normAutofit/>
          </a:bodyPr>
          <a:lstStyle/>
          <a:p>
            <a:r>
              <a:rPr lang="en-US" sz="2000" b="1" dirty="0" smtClean="0"/>
              <a:t>Class list will show further drill down to classes level</a:t>
            </a:r>
            <a:endParaRPr lang="en-US" sz="2000" b="1" dirty="0" smtClean="0"/>
          </a:p>
          <a:p>
            <a:endParaRPr lang="en-US" sz="2000" b="1" dirty="0"/>
          </a:p>
          <a:p>
            <a:endParaRPr lang="en-US" sz="2000" b="1" dirty="0" smtClean="0"/>
          </a:p>
          <a:p>
            <a:endParaRPr lang="en-US" sz="2000" b="1" dirty="0"/>
          </a:p>
          <a:p>
            <a:endParaRPr lang="en-US" sz="2000" b="1" dirty="0" smtClean="0"/>
          </a:p>
          <a:p>
            <a:endParaRPr lang="en-US" sz="2000" b="1" dirty="0"/>
          </a:p>
          <a:p>
            <a:endParaRPr lang="en-US" sz="2000" b="1" dirty="0" smtClean="0"/>
          </a:p>
          <a:p>
            <a:endParaRPr lang="en-US" sz="2000" b="1" dirty="0"/>
          </a:p>
          <a:p>
            <a:endParaRPr lang="en-US" sz="2000" b="1" dirty="0"/>
          </a:p>
        </p:txBody>
      </p:sp>
      <p:pic>
        <p:nvPicPr>
          <p:cNvPr id="6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609600" y="2209800"/>
            <a:ext cx="784860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134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 smtClean="0"/>
              <a:t>ANTS </a:t>
            </a:r>
            <a:r>
              <a:rPr lang="en-US" sz="3800" dirty="0" smtClean="0"/>
              <a:t>Profiler</a:t>
            </a:r>
            <a:endParaRPr lang="en-US" sz="38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46237"/>
            <a:ext cx="8534400" cy="4525963"/>
          </a:xfrm>
        </p:spPr>
        <p:txBody>
          <a:bodyPr>
            <a:normAutofit/>
          </a:bodyPr>
          <a:lstStyle/>
          <a:p>
            <a:r>
              <a:rPr lang="en-US" sz="2000" b="1" dirty="0" smtClean="0"/>
              <a:t>Instance categorizer helps to reference objects to a known class</a:t>
            </a:r>
          </a:p>
          <a:p>
            <a:endParaRPr lang="en-US" sz="2000" b="1" dirty="0"/>
          </a:p>
          <a:p>
            <a:endParaRPr lang="en-US" sz="2000" b="1" dirty="0" smtClean="0"/>
          </a:p>
          <a:p>
            <a:endParaRPr lang="en-US" sz="2000" b="1" dirty="0"/>
          </a:p>
          <a:p>
            <a:endParaRPr lang="en-US" sz="2000" b="1" dirty="0" smtClean="0"/>
          </a:p>
          <a:p>
            <a:endParaRPr lang="en-US" sz="2000" b="1" dirty="0"/>
          </a:p>
          <a:p>
            <a:endParaRPr lang="en-US" sz="2000" b="1" dirty="0" smtClean="0"/>
          </a:p>
          <a:p>
            <a:endParaRPr lang="en-US" sz="2000" b="1" dirty="0"/>
          </a:p>
          <a:p>
            <a:endParaRPr lang="en-US" sz="2000" b="1" dirty="0"/>
          </a:p>
        </p:txBody>
      </p:sp>
      <p:pic>
        <p:nvPicPr>
          <p:cNvPr id="6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609600" y="2209800"/>
            <a:ext cx="800100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134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 smtClean="0"/>
              <a:t>ANTS </a:t>
            </a:r>
            <a:r>
              <a:rPr lang="en-US" sz="3800" dirty="0" smtClean="0"/>
              <a:t>Profiler</a:t>
            </a:r>
            <a:endParaRPr lang="en-US" sz="38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46237"/>
            <a:ext cx="8534400" cy="4525963"/>
          </a:xfrm>
        </p:spPr>
        <p:txBody>
          <a:bodyPr>
            <a:normAutofit/>
          </a:bodyPr>
          <a:lstStyle/>
          <a:p>
            <a:r>
              <a:rPr lang="en-US" sz="2000" b="1" dirty="0" smtClean="0"/>
              <a:t>Instance list helps to find values of every class</a:t>
            </a:r>
          </a:p>
          <a:p>
            <a:endParaRPr lang="en-US" sz="2000" b="1" dirty="0"/>
          </a:p>
          <a:p>
            <a:endParaRPr lang="en-US" sz="2000" b="1" dirty="0" smtClean="0"/>
          </a:p>
          <a:p>
            <a:endParaRPr lang="en-US" sz="2000" b="1" dirty="0"/>
          </a:p>
          <a:p>
            <a:endParaRPr lang="en-US" sz="2000" b="1" dirty="0" smtClean="0"/>
          </a:p>
          <a:p>
            <a:endParaRPr lang="en-US" sz="2000" b="1" dirty="0"/>
          </a:p>
          <a:p>
            <a:endParaRPr lang="en-US" sz="2000" b="1" dirty="0" smtClean="0"/>
          </a:p>
          <a:p>
            <a:endParaRPr lang="en-US" sz="2000" b="1" dirty="0"/>
          </a:p>
          <a:p>
            <a:endParaRPr lang="en-US" sz="2000" b="1" dirty="0"/>
          </a:p>
        </p:txBody>
      </p:sp>
      <p:pic>
        <p:nvPicPr>
          <p:cNvPr id="6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609600" y="2209800"/>
            <a:ext cx="7848600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134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 smtClean="0"/>
              <a:t>ANTS </a:t>
            </a:r>
            <a:r>
              <a:rPr lang="en-US" sz="3800" dirty="0" smtClean="0"/>
              <a:t>Profiler</a:t>
            </a:r>
            <a:endParaRPr lang="en-US" sz="38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46237"/>
            <a:ext cx="8763000" cy="4525963"/>
          </a:xfrm>
        </p:spPr>
        <p:txBody>
          <a:bodyPr>
            <a:normAutofit/>
          </a:bodyPr>
          <a:lstStyle/>
          <a:p>
            <a:r>
              <a:rPr lang="en-US" sz="2000" b="1" dirty="0" smtClean="0"/>
              <a:t>Instance relationship graph shows chains of references to GC root</a:t>
            </a:r>
          </a:p>
          <a:p>
            <a:endParaRPr lang="en-US" sz="2000" b="1" dirty="0"/>
          </a:p>
          <a:p>
            <a:endParaRPr lang="en-US" sz="2000" b="1" dirty="0" smtClean="0"/>
          </a:p>
          <a:p>
            <a:endParaRPr lang="en-US" sz="2000" b="1" dirty="0"/>
          </a:p>
          <a:p>
            <a:endParaRPr lang="en-US" sz="2000" b="1" dirty="0" smtClean="0"/>
          </a:p>
          <a:p>
            <a:endParaRPr lang="en-US" sz="2000" b="1" dirty="0"/>
          </a:p>
          <a:p>
            <a:endParaRPr lang="en-US" sz="2000" b="1" dirty="0" smtClean="0"/>
          </a:p>
          <a:p>
            <a:endParaRPr lang="en-US" sz="2000" b="1" dirty="0"/>
          </a:p>
          <a:p>
            <a:endParaRPr lang="en-US" sz="2000" b="1" dirty="0"/>
          </a:p>
        </p:txBody>
      </p:sp>
      <p:pic>
        <p:nvPicPr>
          <p:cNvPr id="7" name="Picture 6"/>
          <p:cNvPicPr/>
          <p:nvPr/>
        </p:nvPicPr>
        <p:blipFill>
          <a:blip r:embed="rId2"/>
          <a:stretch>
            <a:fillRect/>
          </a:stretch>
        </p:blipFill>
        <p:spPr>
          <a:xfrm>
            <a:off x="609600" y="2209800"/>
            <a:ext cx="784860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818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 smtClean="0"/>
              <a:t>ANTS </a:t>
            </a:r>
            <a:r>
              <a:rPr lang="en-US" sz="3800" dirty="0" smtClean="0"/>
              <a:t>Profiler</a:t>
            </a:r>
            <a:endParaRPr lang="en-US" sz="38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46237"/>
            <a:ext cx="8534400" cy="4525963"/>
          </a:xfrm>
        </p:spPr>
        <p:txBody>
          <a:bodyPr>
            <a:normAutofit/>
          </a:bodyPr>
          <a:lstStyle/>
          <a:p>
            <a:r>
              <a:rPr lang="en-US" sz="2000" b="1" dirty="0" smtClean="0"/>
              <a:t>Break references which are not supposed to be there between GC root and your objec</a:t>
            </a:r>
            <a:r>
              <a:rPr lang="en-US" sz="2000" b="1" dirty="0" smtClean="0"/>
              <a:t>t.</a:t>
            </a:r>
          </a:p>
          <a:p>
            <a:endParaRPr lang="en-US" sz="2000" b="1" dirty="0" smtClean="0"/>
          </a:p>
          <a:p>
            <a:r>
              <a:rPr lang="en-US" sz="2000" b="1" dirty="0" smtClean="0"/>
              <a:t>Retest after fixing the issue to verify the fix.</a:t>
            </a:r>
          </a:p>
          <a:p>
            <a:endParaRPr lang="en-US" sz="2000" b="1" dirty="0"/>
          </a:p>
          <a:p>
            <a:endParaRPr lang="en-US" sz="2000" b="1" dirty="0" smtClean="0"/>
          </a:p>
          <a:p>
            <a:endParaRPr lang="en-US" sz="2000" b="1" dirty="0"/>
          </a:p>
          <a:p>
            <a:endParaRPr lang="en-US" sz="2000" b="1" dirty="0" smtClean="0"/>
          </a:p>
          <a:p>
            <a:endParaRPr lang="en-US" sz="2000" b="1" dirty="0"/>
          </a:p>
          <a:p>
            <a:endParaRPr lang="en-US" sz="2000" b="1" dirty="0" smtClean="0"/>
          </a:p>
          <a:p>
            <a:endParaRPr lang="en-US" sz="2000" b="1" dirty="0"/>
          </a:p>
          <a:p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554818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 smtClean="0"/>
              <a:t>ANTS </a:t>
            </a:r>
            <a:r>
              <a:rPr lang="en-US" sz="3800" dirty="0" smtClean="0"/>
              <a:t>Profiler</a:t>
            </a:r>
            <a:endParaRPr lang="en-US" sz="38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46237"/>
            <a:ext cx="8534400" cy="4525963"/>
          </a:xfrm>
        </p:spPr>
        <p:txBody>
          <a:bodyPr>
            <a:normAutofit/>
          </a:bodyPr>
          <a:lstStyle/>
          <a:p>
            <a:r>
              <a:rPr lang="en-US" sz="2000" b="1" dirty="0" smtClean="0"/>
              <a:t>Instance list helps to find values of every class</a:t>
            </a:r>
          </a:p>
          <a:p>
            <a:endParaRPr lang="en-US" sz="2000" b="1" dirty="0"/>
          </a:p>
          <a:p>
            <a:endParaRPr lang="en-US" sz="2000" b="1" dirty="0" smtClean="0"/>
          </a:p>
          <a:p>
            <a:endParaRPr lang="en-US" sz="2000" b="1" dirty="0"/>
          </a:p>
          <a:p>
            <a:endParaRPr lang="en-US" sz="2000" b="1" dirty="0" smtClean="0"/>
          </a:p>
          <a:p>
            <a:endParaRPr lang="en-US" sz="2000" b="1" dirty="0"/>
          </a:p>
          <a:p>
            <a:endParaRPr lang="en-US" sz="2000" b="1" dirty="0" smtClean="0"/>
          </a:p>
          <a:p>
            <a:endParaRPr lang="en-US" sz="2000" b="1" dirty="0"/>
          </a:p>
          <a:p>
            <a:endParaRPr lang="en-US" sz="2000" b="1" dirty="0"/>
          </a:p>
        </p:txBody>
      </p:sp>
      <p:pic>
        <p:nvPicPr>
          <p:cNvPr id="6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609600" y="2209800"/>
            <a:ext cx="7848600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818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 smtClean="0"/>
              <a:t>ANTS </a:t>
            </a:r>
            <a:r>
              <a:rPr lang="en-US" sz="3800" dirty="0" smtClean="0"/>
              <a:t>Profiler</a:t>
            </a:r>
            <a:endParaRPr lang="en-US" sz="38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46237"/>
            <a:ext cx="8534400" cy="4525963"/>
          </a:xfrm>
        </p:spPr>
        <p:txBody>
          <a:bodyPr>
            <a:normAutofit/>
          </a:bodyPr>
          <a:lstStyle/>
          <a:p>
            <a:r>
              <a:rPr lang="en-US" sz="2000" b="1" dirty="0" smtClean="0"/>
              <a:t>Filters are applied to show select objects like Disposable Objects</a:t>
            </a:r>
          </a:p>
          <a:p>
            <a:endParaRPr lang="en-US" sz="2000" b="1" dirty="0"/>
          </a:p>
          <a:p>
            <a:endParaRPr lang="en-US" sz="2000" b="1" dirty="0" smtClean="0"/>
          </a:p>
          <a:p>
            <a:endParaRPr lang="en-US" sz="2000" b="1" dirty="0"/>
          </a:p>
          <a:p>
            <a:endParaRPr lang="en-US" sz="2000" b="1" dirty="0" smtClean="0"/>
          </a:p>
          <a:p>
            <a:endParaRPr lang="en-US" sz="2000" b="1" dirty="0"/>
          </a:p>
          <a:p>
            <a:endParaRPr lang="en-US" sz="2000" b="1" dirty="0" smtClean="0"/>
          </a:p>
          <a:p>
            <a:endParaRPr lang="en-US" sz="2000" b="1" dirty="0"/>
          </a:p>
          <a:p>
            <a:endParaRPr lang="en-US" sz="2000" b="1" dirty="0"/>
          </a:p>
        </p:txBody>
      </p:sp>
      <p:pic>
        <p:nvPicPr>
          <p:cNvPr id="7" name="Picture 6"/>
          <p:cNvPicPr/>
          <p:nvPr/>
        </p:nvPicPr>
        <p:blipFill>
          <a:blip r:embed="rId2"/>
          <a:stretch>
            <a:fillRect/>
          </a:stretch>
        </p:blipFill>
        <p:spPr>
          <a:xfrm>
            <a:off x="609600" y="2209800"/>
            <a:ext cx="784860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262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0794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 smtClean="0"/>
              <a:t>ANTS </a:t>
            </a:r>
            <a:r>
              <a:rPr lang="en-US" sz="3800" dirty="0" smtClean="0"/>
              <a:t>Profiler</a:t>
            </a:r>
            <a:endParaRPr lang="en-US" sz="38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46237"/>
            <a:ext cx="8534400" cy="4525963"/>
          </a:xfrm>
        </p:spPr>
        <p:txBody>
          <a:bodyPr>
            <a:normAutofit/>
          </a:bodyPr>
          <a:lstStyle/>
          <a:p>
            <a:r>
              <a:rPr lang="en-US" sz="2000" b="1" dirty="0" smtClean="0"/>
              <a:t>Publish a solution by opening it in visual studio and provide it’s physical path while adding to a web site</a:t>
            </a:r>
            <a:endParaRPr lang="en-US" sz="1200" b="1" dirty="0" smtClean="0"/>
          </a:p>
          <a:p>
            <a:pPr lvl="1"/>
            <a:endParaRPr lang="en-US" sz="1200" b="1" dirty="0"/>
          </a:p>
          <a:p>
            <a:endParaRPr lang="en-US" sz="2000" b="1" dirty="0"/>
          </a:p>
          <a:p>
            <a:endParaRPr lang="en-US" sz="2000" b="1" dirty="0" smtClean="0"/>
          </a:p>
          <a:p>
            <a:endParaRPr lang="en-US" sz="2000" b="1" dirty="0"/>
          </a:p>
          <a:p>
            <a:endParaRPr lang="en-US" sz="2000" b="1" dirty="0" smtClean="0"/>
          </a:p>
          <a:p>
            <a:endParaRPr lang="en-US" sz="2000" b="1" dirty="0"/>
          </a:p>
          <a:p>
            <a:endParaRPr lang="en-US" sz="2000" b="1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514600"/>
            <a:ext cx="7100689" cy="3992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6860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 smtClean="0"/>
              <a:t>ANTS </a:t>
            </a:r>
            <a:r>
              <a:rPr lang="en-US" sz="3800" dirty="0" smtClean="0"/>
              <a:t>Profiler</a:t>
            </a:r>
            <a:endParaRPr lang="en-US" sz="38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46237"/>
            <a:ext cx="8534400" cy="4525963"/>
          </a:xfrm>
        </p:spPr>
        <p:txBody>
          <a:bodyPr>
            <a:normAutofit/>
          </a:bodyPr>
          <a:lstStyle/>
          <a:p>
            <a:r>
              <a:rPr lang="en-US" sz="2000" b="1" dirty="0" smtClean="0"/>
              <a:t>Install ANTS profiler (</a:t>
            </a:r>
            <a:r>
              <a:rPr lang="en-US" sz="2000" b="1" dirty="0" err="1" smtClean="0"/>
              <a:t>redgate</a:t>
            </a:r>
            <a:r>
              <a:rPr lang="en-US" sz="2000" b="1" dirty="0" smtClean="0"/>
              <a:t> product)</a:t>
            </a:r>
          </a:p>
          <a:p>
            <a:endParaRPr lang="en-US" sz="2000" b="1" dirty="0"/>
          </a:p>
          <a:p>
            <a:endParaRPr lang="en-US" sz="2000" b="1" dirty="0" smtClean="0"/>
          </a:p>
          <a:p>
            <a:endParaRPr lang="en-US" sz="2000" b="1" dirty="0"/>
          </a:p>
          <a:p>
            <a:endParaRPr lang="en-US" sz="2000" b="1" dirty="0" smtClean="0"/>
          </a:p>
          <a:p>
            <a:endParaRPr lang="en-US" sz="2000" b="1" dirty="0"/>
          </a:p>
          <a:p>
            <a:endParaRPr lang="en-US" sz="2000" b="1" dirty="0" smtClean="0"/>
          </a:p>
          <a:p>
            <a:endParaRPr lang="en-US" sz="2000" b="1" dirty="0"/>
          </a:p>
          <a:p>
            <a:endParaRPr lang="en-US" sz="2000" b="1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2057400"/>
            <a:ext cx="2971800" cy="15060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2057399"/>
            <a:ext cx="5257800" cy="39373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4463" y="1071563"/>
            <a:ext cx="6315075" cy="4714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2448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 smtClean="0"/>
              <a:t>ANTS </a:t>
            </a:r>
            <a:r>
              <a:rPr lang="en-US" sz="3800" dirty="0" smtClean="0"/>
              <a:t>Profiler</a:t>
            </a:r>
            <a:endParaRPr lang="en-US" sz="38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46237"/>
            <a:ext cx="8534400" cy="4525963"/>
          </a:xfrm>
        </p:spPr>
        <p:txBody>
          <a:bodyPr>
            <a:normAutofit/>
          </a:bodyPr>
          <a:lstStyle/>
          <a:p>
            <a:r>
              <a:rPr lang="en-US" sz="2000" b="1" dirty="0" smtClean="0"/>
              <a:t>Install ANTS profiler (</a:t>
            </a:r>
            <a:r>
              <a:rPr lang="en-US" sz="2000" b="1" dirty="0" err="1" smtClean="0"/>
              <a:t>redgate</a:t>
            </a:r>
            <a:r>
              <a:rPr lang="en-US" sz="2000" b="1" dirty="0" smtClean="0"/>
              <a:t> product)</a:t>
            </a:r>
          </a:p>
          <a:p>
            <a:endParaRPr lang="en-US" sz="2000" b="1" dirty="0"/>
          </a:p>
          <a:p>
            <a:endParaRPr lang="en-US" sz="2000" b="1" dirty="0" smtClean="0"/>
          </a:p>
          <a:p>
            <a:endParaRPr lang="en-US" sz="2000" b="1" dirty="0"/>
          </a:p>
          <a:p>
            <a:endParaRPr lang="en-US" sz="2000" b="1" dirty="0" smtClean="0"/>
          </a:p>
          <a:p>
            <a:endParaRPr lang="en-US" sz="2000" b="1" dirty="0"/>
          </a:p>
          <a:p>
            <a:endParaRPr lang="en-US" sz="2000" b="1" dirty="0" smtClean="0"/>
          </a:p>
          <a:p>
            <a:endParaRPr lang="en-US" sz="2000" b="1" dirty="0"/>
          </a:p>
          <a:p>
            <a:endParaRPr lang="en-US" sz="2000" b="1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2122343"/>
            <a:ext cx="3791365" cy="2830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3300412"/>
            <a:ext cx="4542562" cy="3405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63876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 smtClean="0"/>
              <a:t>ANTS </a:t>
            </a:r>
            <a:r>
              <a:rPr lang="en-US" sz="3800" dirty="0" smtClean="0"/>
              <a:t>Profiler</a:t>
            </a:r>
            <a:endParaRPr lang="en-US" sz="38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46237"/>
            <a:ext cx="8534400" cy="4525963"/>
          </a:xfrm>
        </p:spPr>
        <p:txBody>
          <a:bodyPr>
            <a:normAutofit/>
          </a:bodyPr>
          <a:lstStyle/>
          <a:p>
            <a:r>
              <a:rPr lang="en-US" sz="2000" b="1" dirty="0" smtClean="0"/>
              <a:t>Open ANTS performance profiler</a:t>
            </a:r>
          </a:p>
          <a:p>
            <a:endParaRPr lang="en-US" sz="2000" b="1" dirty="0"/>
          </a:p>
          <a:p>
            <a:endParaRPr lang="en-US" sz="2000" b="1" dirty="0" smtClean="0"/>
          </a:p>
          <a:p>
            <a:endParaRPr lang="en-US" sz="2000" b="1" dirty="0"/>
          </a:p>
          <a:p>
            <a:endParaRPr lang="en-US" sz="2000" b="1" dirty="0" smtClean="0"/>
          </a:p>
          <a:p>
            <a:endParaRPr lang="en-US" sz="2000" b="1" dirty="0"/>
          </a:p>
          <a:p>
            <a:endParaRPr lang="en-US" sz="2000" b="1" dirty="0" smtClean="0"/>
          </a:p>
          <a:p>
            <a:endParaRPr lang="en-US" sz="2000" b="1" dirty="0"/>
          </a:p>
          <a:p>
            <a:endParaRPr lang="en-US" sz="2000" b="1" dirty="0"/>
          </a:p>
        </p:txBody>
      </p:sp>
      <p:pic>
        <p:nvPicPr>
          <p:cNvPr id="6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609600" y="2286000"/>
            <a:ext cx="7848600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311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 smtClean="0"/>
              <a:t>ANTS </a:t>
            </a:r>
            <a:r>
              <a:rPr lang="en-US" sz="3800" dirty="0" smtClean="0"/>
              <a:t>Profiler</a:t>
            </a:r>
            <a:endParaRPr lang="en-US" sz="38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46237"/>
            <a:ext cx="8534400" cy="4525963"/>
          </a:xfrm>
        </p:spPr>
        <p:txBody>
          <a:bodyPr>
            <a:normAutofit/>
          </a:bodyPr>
          <a:lstStyle/>
          <a:p>
            <a:r>
              <a:rPr lang="en-US" sz="2000" b="1" dirty="0" smtClean="0"/>
              <a:t>Continue with trial version and click “New Performance Profiler”</a:t>
            </a:r>
          </a:p>
          <a:p>
            <a:endParaRPr lang="en-US" sz="2000" b="1" dirty="0"/>
          </a:p>
          <a:p>
            <a:endParaRPr lang="en-US" sz="2000" b="1" dirty="0" smtClean="0"/>
          </a:p>
          <a:p>
            <a:endParaRPr lang="en-US" sz="2000" b="1" dirty="0"/>
          </a:p>
          <a:p>
            <a:endParaRPr lang="en-US" sz="2000" b="1" dirty="0" smtClean="0"/>
          </a:p>
          <a:p>
            <a:endParaRPr lang="en-US" sz="2000" b="1" dirty="0"/>
          </a:p>
          <a:p>
            <a:endParaRPr lang="en-US" sz="2000" b="1" dirty="0" smtClean="0"/>
          </a:p>
          <a:p>
            <a:endParaRPr lang="en-US" sz="2000" b="1" dirty="0"/>
          </a:p>
          <a:p>
            <a:endParaRPr lang="en-US" sz="2000" b="1" dirty="0"/>
          </a:p>
        </p:txBody>
      </p:sp>
      <p:pic>
        <p:nvPicPr>
          <p:cNvPr id="7" name="Picture 6"/>
          <p:cNvPicPr/>
          <p:nvPr/>
        </p:nvPicPr>
        <p:blipFill>
          <a:blip r:embed="rId2"/>
          <a:stretch>
            <a:fillRect/>
          </a:stretch>
        </p:blipFill>
        <p:spPr>
          <a:xfrm>
            <a:off x="609600" y="2209800"/>
            <a:ext cx="777240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732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 smtClean="0"/>
              <a:t>ANTS </a:t>
            </a:r>
            <a:r>
              <a:rPr lang="en-US" sz="3800" dirty="0" smtClean="0"/>
              <a:t>Profiler</a:t>
            </a:r>
            <a:endParaRPr lang="en-US" sz="38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46237"/>
            <a:ext cx="8534400" cy="4525963"/>
          </a:xfrm>
        </p:spPr>
        <p:txBody>
          <a:bodyPr>
            <a:normAutofit/>
          </a:bodyPr>
          <a:lstStyle/>
          <a:p>
            <a:r>
              <a:rPr lang="en-US" sz="2000" b="1" dirty="0" smtClean="0"/>
              <a:t>Click on Start Profiling</a:t>
            </a:r>
          </a:p>
          <a:p>
            <a:endParaRPr lang="en-US" sz="2000" b="1" dirty="0"/>
          </a:p>
          <a:p>
            <a:endParaRPr lang="en-US" sz="2000" b="1" dirty="0" smtClean="0"/>
          </a:p>
          <a:p>
            <a:endParaRPr lang="en-US" sz="2000" b="1" dirty="0"/>
          </a:p>
          <a:p>
            <a:endParaRPr lang="en-US" sz="2000" b="1" dirty="0" smtClean="0"/>
          </a:p>
          <a:p>
            <a:endParaRPr lang="en-US" sz="2000" b="1" dirty="0"/>
          </a:p>
          <a:p>
            <a:endParaRPr lang="en-US" sz="2000" b="1" dirty="0" smtClean="0"/>
          </a:p>
          <a:p>
            <a:endParaRPr lang="en-US" sz="2000" b="1" dirty="0"/>
          </a:p>
          <a:p>
            <a:endParaRPr lang="en-US" sz="2000" b="1" dirty="0"/>
          </a:p>
        </p:txBody>
      </p:sp>
      <p:pic>
        <p:nvPicPr>
          <p:cNvPr id="6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609600" y="2133600"/>
            <a:ext cx="784860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214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 smtClean="0"/>
              <a:t>ANTS </a:t>
            </a:r>
            <a:r>
              <a:rPr lang="en-US" sz="3800" dirty="0" smtClean="0"/>
              <a:t>Profiler</a:t>
            </a:r>
            <a:endParaRPr lang="en-US" sz="38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46237"/>
            <a:ext cx="8534400" cy="4525963"/>
          </a:xfrm>
        </p:spPr>
        <p:txBody>
          <a:bodyPr>
            <a:normAutofit/>
          </a:bodyPr>
          <a:lstStyle/>
          <a:p>
            <a:r>
              <a:rPr lang="en-US" sz="2000" b="1" dirty="0" smtClean="0"/>
              <a:t>As soon as you start profiling, there will be activity in the session</a:t>
            </a:r>
          </a:p>
          <a:p>
            <a:endParaRPr lang="en-US" sz="2000" b="1" dirty="0"/>
          </a:p>
          <a:p>
            <a:endParaRPr lang="en-US" sz="2000" b="1" dirty="0" smtClean="0"/>
          </a:p>
          <a:p>
            <a:endParaRPr lang="en-US" sz="2000" b="1" dirty="0"/>
          </a:p>
          <a:p>
            <a:endParaRPr lang="en-US" sz="2000" b="1" dirty="0" smtClean="0"/>
          </a:p>
          <a:p>
            <a:endParaRPr lang="en-US" sz="2000" b="1" dirty="0"/>
          </a:p>
          <a:p>
            <a:endParaRPr lang="en-US" sz="2000" b="1" dirty="0" smtClean="0"/>
          </a:p>
          <a:p>
            <a:endParaRPr lang="en-US" sz="2000" b="1" dirty="0"/>
          </a:p>
          <a:p>
            <a:endParaRPr lang="en-US" sz="2000" b="1" dirty="0"/>
          </a:p>
        </p:txBody>
      </p:sp>
      <p:pic>
        <p:nvPicPr>
          <p:cNvPr id="6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609600" y="2209800"/>
            <a:ext cx="784860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214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xecutive">
  <a:themeElements>
    <a:clrScheme name="Executive">
      <a:dk1>
        <a:sysClr val="windowText" lastClr="000000"/>
      </a:dk1>
      <a:lt1>
        <a:sysClr val="window" lastClr="FFFFFF"/>
      </a:lt1>
      <a:dk2>
        <a:srgbClr val="2F5897"/>
      </a:dk2>
      <a:lt2>
        <a:srgbClr val="E4E9EF"/>
      </a:lt2>
      <a:accent1>
        <a:srgbClr val="6076B4"/>
      </a:accent1>
      <a:accent2>
        <a:srgbClr val="9C5252"/>
      </a:accent2>
      <a:accent3>
        <a:srgbClr val="E68422"/>
      </a:accent3>
      <a:accent4>
        <a:srgbClr val="846648"/>
      </a:accent4>
      <a:accent5>
        <a:srgbClr val="63891F"/>
      </a:accent5>
      <a:accent6>
        <a:srgbClr val="758085"/>
      </a:accent6>
      <a:hlink>
        <a:srgbClr val="3399FF"/>
      </a:hlink>
      <a:folHlink>
        <a:srgbClr val="B2B2B2"/>
      </a:folHlink>
    </a:clrScheme>
    <a:fontScheme name="Executive">
      <a:majorFont>
        <a:latin typeface="Century Gothic"/>
        <a:ea typeface=""/>
        <a:cs typeface=""/>
        <a:font script="Jpan" typeface="HGｺﾞｼｯｸM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Executiv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50000">
              <a:schemeClr val="phClr">
                <a:tint val="80000"/>
                <a:satMod val="250000"/>
              </a:schemeClr>
            </a:gs>
            <a:gs pos="76000">
              <a:schemeClr val="phClr">
                <a:tint val="90000"/>
                <a:shade val="90000"/>
                <a:satMod val="200000"/>
              </a:schemeClr>
            </a:gs>
            <a:gs pos="92000">
              <a:schemeClr val="phClr">
                <a:tint val="90000"/>
                <a:shade val="70000"/>
                <a:satMod val="250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Executive</Template>
  <TotalTime>1673</TotalTime>
  <Words>395</Words>
  <Application>Microsoft Office PowerPoint</Application>
  <PresentationFormat>On-screen Show (4:3)</PresentationFormat>
  <Paragraphs>224</Paragraphs>
  <Slides>28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29" baseType="lpstr">
      <vt:lpstr>Executive</vt:lpstr>
      <vt:lpstr>ANTS Profiler</vt:lpstr>
      <vt:lpstr>ANTS Profiler</vt:lpstr>
      <vt:lpstr>ANTS Profiler</vt:lpstr>
      <vt:lpstr>ANTS Profiler</vt:lpstr>
      <vt:lpstr>ANTS Profiler</vt:lpstr>
      <vt:lpstr>ANTS Profiler</vt:lpstr>
      <vt:lpstr>ANTS Profiler</vt:lpstr>
      <vt:lpstr>ANTS Profiler</vt:lpstr>
      <vt:lpstr>ANTS Profiler</vt:lpstr>
      <vt:lpstr>ANTS Profiler</vt:lpstr>
      <vt:lpstr>ANTS Profiler</vt:lpstr>
      <vt:lpstr>ANTS Profiler</vt:lpstr>
      <vt:lpstr>ANTS Profiler</vt:lpstr>
      <vt:lpstr>ANTS Profiler</vt:lpstr>
      <vt:lpstr>ANTS Profiler</vt:lpstr>
      <vt:lpstr>ANTS Profiler</vt:lpstr>
      <vt:lpstr>ANTS Profiler</vt:lpstr>
      <vt:lpstr>ANTS Profiler</vt:lpstr>
      <vt:lpstr>ANTS Profiler</vt:lpstr>
      <vt:lpstr>ANTS Profiler</vt:lpstr>
      <vt:lpstr>ANTS Profiler</vt:lpstr>
      <vt:lpstr>ANTS Profiler</vt:lpstr>
      <vt:lpstr>ANTS Profiler</vt:lpstr>
      <vt:lpstr>ANTS Profiler</vt:lpstr>
      <vt:lpstr>ANTS Profiler</vt:lpstr>
      <vt:lpstr>ANTS Profiler</vt:lpstr>
      <vt:lpstr>ANTS Profiler</vt:lpstr>
      <vt:lpstr>Thank You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Performance Testing Basics</dc:title>
  <dc:creator>User</dc:creator>
  <cp:lastModifiedBy>Dell</cp:lastModifiedBy>
  <cp:revision>236</cp:revision>
  <dcterms:created xsi:type="dcterms:W3CDTF">2006-08-16T00:00:00Z</dcterms:created>
  <dcterms:modified xsi:type="dcterms:W3CDTF">2017-07-09T12:53:14Z</dcterms:modified>
</cp:coreProperties>
</file>